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61" r:id="rId6"/>
    <p:sldId id="263" r:id="rId7"/>
    <p:sldId id="266" r:id="rId8"/>
    <p:sldId id="264" r:id="rId9"/>
    <p:sldId id="265" r:id="rId10"/>
    <p:sldId id="274" r:id="rId11"/>
    <p:sldId id="260" r:id="rId12"/>
    <p:sldId id="273" r:id="rId13"/>
    <p:sldId id="259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C6904-0347-42BB-AFC8-AC4C9646978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24F7-3521-44F5-BB23-92EF67D1AD7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2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9AF0-696F-4B91-840D-15E42CBA33F8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0268-1BCD-4B96-8AE2-C5836993F317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7E28-09DF-472B-8757-A61975234A7D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E75C-1E2E-42D0-A04F-79CDDBCDB38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CA72-010C-4304-8612-D8339788023C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6E30-7ACF-4ABF-834B-C2E4EF64E78C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7BA-9AF7-4724-8624-CFF1CE5DDE06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9B4-86C7-42E2-B031-EF1724A3635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AF3-402B-484C-BC1F-83C504A4BD2A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846B-9E55-4092-BA3C-3B6B80E21F7C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948832F-995F-4E09-A4CE-F43C497E1274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9AFDBA-DB88-47C6-A48C-76751E4FC68F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alriscossioni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gronomi.pg@virgilio.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youtu.be/2URN1LNLpb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Modalita</a:t>
            </a:r>
            <a:r>
              <a:rPr lang="en-GB" dirty="0" smtClean="0"/>
              <a:t>’ di </a:t>
            </a:r>
            <a:r>
              <a:rPr lang="en-GB" dirty="0" err="1" smtClean="0"/>
              <a:t>pagamento</a:t>
            </a:r>
            <a:r>
              <a:rPr lang="en-GB" dirty="0" smtClean="0"/>
              <a:t> quote </a:t>
            </a:r>
            <a:r>
              <a:rPr lang="en-GB" dirty="0" err="1" smtClean="0"/>
              <a:t>iscritti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Agr</a:t>
            </a:r>
            <a:r>
              <a:rPr lang="en-GB" dirty="0" smtClean="0"/>
              <a:t>. Stefano Ciliberti (</a:t>
            </a:r>
            <a:r>
              <a:rPr lang="en-GB" dirty="0" err="1" smtClean="0"/>
              <a:t>tesoriere</a:t>
            </a:r>
            <a:r>
              <a:rPr lang="en-GB" dirty="0" smtClean="0"/>
              <a:t> ODAF PG)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quota? (2)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1136" y="2813538"/>
            <a:ext cx="7729728" cy="3339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2</a:t>
            </a:r>
            <a:r>
              <a:rPr lang="it-IT" dirty="0"/>
              <a:t>) </a:t>
            </a:r>
            <a:r>
              <a:rPr lang="it-IT" dirty="0" smtClean="0"/>
              <a:t>utilizzando l’avviso </a:t>
            </a:r>
            <a:r>
              <a:rPr lang="it-IT" dirty="0"/>
              <a:t>pagabile presso le ricevitorie Lottomatica utilizzando il </a:t>
            </a:r>
            <a:r>
              <a:rPr lang="it-IT" dirty="0">
                <a:solidFill>
                  <a:srgbClr val="FFFF00"/>
                </a:solidFill>
              </a:rPr>
              <a:t>Codice QR</a:t>
            </a:r>
            <a:r>
              <a:rPr lang="it-IT" dirty="0"/>
              <a:t>; </a:t>
            </a:r>
            <a:endParaRPr lang="it-IT" dirty="0" smtClean="0"/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dirty="0"/>
              <a:t>3) utilizzando </a:t>
            </a:r>
            <a:r>
              <a:rPr lang="it-IT" dirty="0" smtClean="0"/>
              <a:t>l’avviso </a:t>
            </a:r>
            <a:r>
              <a:rPr lang="it-IT" dirty="0"/>
              <a:t>pagabile presso le ricevitorie SISAL utilizzando il </a:t>
            </a:r>
            <a:r>
              <a:rPr lang="it-IT" dirty="0">
                <a:solidFill>
                  <a:srgbClr val="FFFF00"/>
                </a:solidFill>
              </a:rPr>
              <a:t>Codice QR </a:t>
            </a:r>
            <a:r>
              <a:rPr lang="it-IT" dirty="0"/>
              <a:t>o, nel caso la stessa ricevitoria non sia ancora provvista degli appositi lettori, richiedendo alla stessa la digitazione manuale dei seguenti dati: Codice Fiscale Ente 80018200545 </a:t>
            </a:r>
            <a:r>
              <a:rPr lang="it-IT" dirty="0" smtClean="0"/>
              <a:t>e del</a:t>
            </a:r>
            <a:r>
              <a:rPr lang="it-IT" dirty="0" smtClean="0"/>
              <a:t> </a:t>
            </a:r>
            <a:r>
              <a:rPr lang="it-IT" dirty="0"/>
              <a:t>Codice Avviso: </a:t>
            </a:r>
            <a:r>
              <a:rPr lang="it-IT" b="1" dirty="0"/>
              <a:t>&lt;&lt;</a:t>
            </a:r>
            <a:r>
              <a:rPr lang="it-IT" b="1" dirty="0" err="1"/>
              <a:t>Codice_Avviso</a:t>
            </a:r>
            <a:r>
              <a:rPr lang="it-IT" b="1" dirty="0"/>
              <a:t>&gt;&gt;</a:t>
            </a:r>
            <a:r>
              <a:rPr lang="it-IT" dirty="0"/>
              <a:t> e </a:t>
            </a:r>
            <a:r>
              <a:rPr lang="it-IT" dirty="0" smtClean="0"/>
              <a:t>dell’Importo</a:t>
            </a:r>
            <a:r>
              <a:rPr lang="it-IT" dirty="0"/>
              <a:t>: </a:t>
            </a:r>
            <a:r>
              <a:rPr lang="it-IT" b="1" dirty="0"/>
              <a:t>&lt;&lt;</a:t>
            </a:r>
            <a:r>
              <a:rPr lang="it-IT" b="1" dirty="0" err="1"/>
              <a:t>Debito_totale</a:t>
            </a:r>
            <a:r>
              <a:rPr lang="it-IT" b="1" dirty="0" smtClean="0"/>
              <a:t>&gt;&gt;, </a:t>
            </a:r>
            <a:r>
              <a:rPr lang="it-IT" dirty="0" smtClean="0"/>
              <a:t>riportati nell’avviso di pagamento;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en-GB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err="1" smtClean="0"/>
              <a:t>qr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699243" y="2737988"/>
            <a:ext cx="2119357" cy="233910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N.B.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In </a:t>
            </a:r>
            <a:r>
              <a:rPr lang="en-GB" sz="1600" dirty="0" err="1" smtClean="0">
                <a:solidFill>
                  <a:srgbClr val="FF0000"/>
                </a:solidFill>
              </a:rPr>
              <a:t>questo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casi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occorre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scaricare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tramite</a:t>
            </a:r>
            <a:r>
              <a:rPr lang="en-GB" sz="1600" dirty="0" smtClean="0">
                <a:solidFill>
                  <a:srgbClr val="FF0000"/>
                </a:solidFill>
              </a:rPr>
              <a:t> App store o Play store </a:t>
            </a:r>
            <a:r>
              <a:rPr lang="en-GB" sz="1600" dirty="0" err="1" smtClean="0">
                <a:solidFill>
                  <a:srgbClr val="FF0000"/>
                </a:solidFill>
              </a:rPr>
              <a:t>una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delle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numerose</a:t>
            </a:r>
            <a:r>
              <a:rPr lang="en-GB" sz="1600" dirty="0" smtClean="0">
                <a:solidFill>
                  <a:srgbClr val="FF0000"/>
                </a:solidFill>
              </a:rPr>
              <a:t> App </a:t>
            </a:r>
            <a:r>
              <a:rPr lang="en-GB" sz="1600" dirty="0" err="1" smtClean="0">
                <a:solidFill>
                  <a:srgbClr val="FF0000"/>
                </a:solidFill>
              </a:rPr>
              <a:t>che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consenta</a:t>
            </a:r>
            <a:r>
              <a:rPr lang="en-GB" sz="1600" dirty="0" smtClean="0">
                <a:solidFill>
                  <a:srgbClr val="FF0000"/>
                </a:solidFill>
              </a:rPr>
              <a:t> di “</a:t>
            </a:r>
            <a:r>
              <a:rPr lang="en-GB" sz="1600" dirty="0" err="1" smtClean="0">
                <a:solidFill>
                  <a:srgbClr val="FF0000"/>
                </a:solidFill>
              </a:rPr>
              <a:t>leggere</a:t>
            </a:r>
            <a:r>
              <a:rPr lang="en-GB" sz="1600" dirty="0" smtClean="0">
                <a:solidFill>
                  <a:srgbClr val="FF0000"/>
                </a:solidFill>
              </a:rPr>
              <a:t>” </a:t>
            </a:r>
            <a:r>
              <a:rPr lang="en-GB" sz="1600" dirty="0" err="1" smtClean="0">
                <a:solidFill>
                  <a:srgbClr val="FF0000"/>
                </a:solidFill>
              </a:rPr>
              <a:t>il</a:t>
            </a:r>
            <a:r>
              <a:rPr lang="en-GB" sz="1600" dirty="0" smtClean="0">
                <a:solidFill>
                  <a:srgbClr val="FF0000"/>
                </a:solidFill>
              </a:rPr>
              <a:t> QR </a:t>
            </a:r>
            <a:r>
              <a:rPr lang="en-GB" sz="1600" dirty="0" err="1" smtClean="0">
                <a:solidFill>
                  <a:srgbClr val="FF0000"/>
                </a:solidFill>
              </a:rPr>
              <a:t>inquadrandolo</a:t>
            </a:r>
            <a:r>
              <a:rPr lang="en-GB" sz="1600" dirty="0" smtClean="0">
                <a:solidFill>
                  <a:srgbClr val="FF0000"/>
                </a:solidFill>
              </a:rPr>
              <a:t> con la </a:t>
            </a:r>
            <a:r>
              <a:rPr lang="en-GB" sz="1600" dirty="0" err="1" smtClean="0">
                <a:solidFill>
                  <a:srgbClr val="FF0000"/>
                </a:solidFill>
              </a:rPr>
              <a:t>fotocamera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1" y="3076113"/>
            <a:ext cx="5933818" cy="1513867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 rot="5400000">
            <a:off x="7026092" y="1422100"/>
            <a:ext cx="206022" cy="536937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quota? (3)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1136" y="2287667"/>
            <a:ext cx="7729728" cy="38653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4</a:t>
            </a:r>
            <a:r>
              <a:rPr lang="it-IT" dirty="0"/>
              <a:t>) rivolgendosi agli sportelli o tramite l’</a:t>
            </a:r>
            <a:r>
              <a:rPr lang="it-IT" dirty="0">
                <a:solidFill>
                  <a:srgbClr val="FFFF00"/>
                </a:solidFill>
              </a:rPr>
              <a:t>Home Banking </a:t>
            </a:r>
            <a:r>
              <a:rPr lang="it-IT" dirty="0"/>
              <a:t>della propria </a:t>
            </a:r>
            <a:r>
              <a:rPr lang="it-IT" dirty="0" smtClean="0"/>
              <a:t>Banca (usando il </a:t>
            </a:r>
            <a:r>
              <a:rPr lang="it-IT" dirty="0" smtClean="0">
                <a:solidFill>
                  <a:srgbClr val="FFFF00"/>
                </a:solidFill>
              </a:rPr>
              <a:t>codice CBILL</a:t>
            </a:r>
            <a:r>
              <a:rPr lang="it-IT" dirty="0" smtClean="0"/>
              <a:t>);</a:t>
            </a:r>
            <a:endParaRPr lang="it-IT" dirty="0"/>
          </a:p>
          <a:p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48015" y="5046880"/>
            <a:ext cx="2119357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N.B.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In </a:t>
            </a:r>
            <a:r>
              <a:rPr lang="en-GB" sz="1600" dirty="0" err="1" smtClean="0">
                <a:solidFill>
                  <a:srgbClr val="FF0000"/>
                </a:solidFill>
              </a:rPr>
              <a:t>questo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caso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occorre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disporre</a:t>
            </a:r>
            <a:r>
              <a:rPr lang="en-GB" sz="1600" dirty="0" smtClean="0">
                <a:solidFill>
                  <a:srgbClr val="FF0000"/>
                </a:solidFill>
              </a:rPr>
              <a:t> del </a:t>
            </a:r>
            <a:r>
              <a:rPr lang="en-GB" sz="1600" dirty="0" err="1" smtClean="0">
                <a:solidFill>
                  <a:srgbClr val="FF0000"/>
                </a:solidFill>
              </a:rPr>
              <a:t>servizio</a:t>
            </a:r>
            <a:r>
              <a:rPr lang="en-GB" sz="1600" dirty="0" smtClean="0">
                <a:solidFill>
                  <a:srgbClr val="FF0000"/>
                </a:solidFill>
              </a:rPr>
              <a:t> home banking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13" y="3441445"/>
            <a:ext cx="4560626" cy="1163531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5717137" y="4208324"/>
            <a:ext cx="581114" cy="31619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quota? (4)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OPPURE</a:t>
            </a:r>
            <a:endParaRPr lang="it-IT" dirty="0"/>
          </a:p>
          <a:p>
            <a:pPr marL="0" indent="0">
              <a:buNone/>
            </a:pPr>
            <a:r>
              <a:rPr lang="it-IT" sz="1900" dirty="0"/>
              <a:t>5) Accedendo al sito </a:t>
            </a:r>
            <a:r>
              <a:rPr lang="it-IT" sz="1900" dirty="0">
                <a:solidFill>
                  <a:srgbClr val="FFFF00"/>
                </a:solidFill>
              </a:rPr>
              <a:t>https://italriscossioni.it </a:t>
            </a:r>
            <a:r>
              <a:rPr lang="it-IT" sz="1900" dirty="0" smtClean="0">
                <a:solidFill>
                  <a:srgbClr val="FFFF00"/>
                </a:solidFill>
              </a:rPr>
              <a:t>- sezione «Paga </a:t>
            </a:r>
            <a:r>
              <a:rPr lang="it-IT" sz="1900" dirty="0">
                <a:solidFill>
                  <a:srgbClr val="FFFF00"/>
                </a:solidFill>
              </a:rPr>
              <a:t>Tramite </a:t>
            </a:r>
            <a:r>
              <a:rPr lang="it-IT" sz="1900" dirty="0" err="1" smtClean="0">
                <a:solidFill>
                  <a:srgbClr val="FFFF00"/>
                </a:solidFill>
              </a:rPr>
              <a:t>PagoPA</a:t>
            </a:r>
            <a:r>
              <a:rPr lang="it-IT" sz="1900" dirty="0" smtClean="0">
                <a:solidFill>
                  <a:srgbClr val="FFFF00"/>
                </a:solidFill>
              </a:rPr>
              <a:t>» </a:t>
            </a:r>
            <a:r>
              <a:rPr lang="it-IT" sz="1900" dirty="0"/>
              <a:t>e: </a:t>
            </a:r>
          </a:p>
          <a:p>
            <a:pPr marL="0" indent="0">
              <a:buNone/>
            </a:pPr>
            <a:r>
              <a:rPr lang="it-IT" dirty="0" smtClean="0"/>
              <a:t>• </a:t>
            </a:r>
            <a:r>
              <a:rPr lang="it-IT" sz="1600" dirty="0"/>
              <a:t>inserendo il Codice IUV: </a:t>
            </a:r>
            <a:r>
              <a:rPr lang="it-IT" sz="1600" b="1" dirty="0"/>
              <a:t>&lt;&lt;</a:t>
            </a:r>
            <a:r>
              <a:rPr lang="it-IT" sz="1600" b="1" dirty="0" err="1"/>
              <a:t>Codice_IUV</a:t>
            </a:r>
            <a:r>
              <a:rPr lang="it-IT" sz="1600" b="1" dirty="0"/>
              <a:t>&gt;&gt;</a:t>
            </a:r>
            <a:r>
              <a:rPr lang="it-IT" sz="1600" dirty="0"/>
              <a:t> riportato nell'avviso e cliccare “Procedi”;</a:t>
            </a:r>
          </a:p>
          <a:p>
            <a:pPr marL="0" indent="0">
              <a:buNone/>
            </a:pPr>
            <a:r>
              <a:rPr lang="it-IT" sz="1600" dirty="0"/>
              <a:t>• scegliendo se accedere tramite </a:t>
            </a:r>
            <a:r>
              <a:rPr lang="it-IT" sz="1600" dirty="0">
                <a:solidFill>
                  <a:srgbClr val="FFFF00"/>
                </a:solidFill>
              </a:rPr>
              <a:t>SPID</a:t>
            </a:r>
            <a:r>
              <a:rPr lang="it-IT" sz="1600" dirty="0"/>
              <a:t> o tramite il proprio </a:t>
            </a:r>
            <a:r>
              <a:rPr lang="it-IT" sz="1600" dirty="0">
                <a:solidFill>
                  <a:srgbClr val="FFFF00"/>
                </a:solidFill>
              </a:rPr>
              <a:t>indirizzo Email</a:t>
            </a:r>
            <a:r>
              <a:rPr lang="it-IT" sz="1600" dirty="0"/>
              <a:t>, e cliccare su “Continua” </a:t>
            </a:r>
          </a:p>
          <a:p>
            <a:pPr marL="0" indent="0">
              <a:buNone/>
            </a:pPr>
            <a:r>
              <a:rPr lang="it-IT" sz="1600" dirty="0"/>
              <a:t>• Selezionando nella maschera “come vuoi pagare” il metodo di pagamento tramite il quale si desidera pagare (</a:t>
            </a:r>
            <a:r>
              <a:rPr lang="it-IT" sz="1600" dirty="0">
                <a:solidFill>
                  <a:srgbClr val="FFFF00"/>
                </a:solidFill>
              </a:rPr>
              <a:t>carta di credito o C/C</a:t>
            </a:r>
            <a:r>
              <a:rPr lang="it-IT" sz="1600" dirty="0"/>
              <a:t> etc.);</a:t>
            </a:r>
          </a:p>
          <a:p>
            <a:pPr marL="0" indent="0">
              <a:buNone/>
            </a:pPr>
            <a:r>
              <a:rPr lang="it-IT" sz="1600" dirty="0"/>
              <a:t>• se tramite carta di credito o debito: inserendo i dati della propria carta e procedendo al pagamento; </a:t>
            </a:r>
          </a:p>
          <a:p>
            <a:pPr marL="0" indent="0">
              <a:buNone/>
            </a:pPr>
            <a:r>
              <a:rPr lang="it-IT" sz="1600" dirty="0"/>
              <a:t>• se tramite Conto Corrente Bancario: selezionando la sua Banca e procedendo al pagamento.</a:t>
            </a:r>
          </a:p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err="1" smtClean="0"/>
              <a:t>sito</a:t>
            </a:r>
            <a:r>
              <a:rPr lang="en-GB" dirty="0" smtClean="0"/>
              <a:t> </a:t>
            </a:r>
            <a:r>
              <a:rPr lang="en-GB" dirty="0" err="1" smtClean="0"/>
              <a:t>italriscossioni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169" y="2452515"/>
            <a:ext cx="6232577" cy="4121987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 INFO/CHIARIMENTI/SUPPORTO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Rivolgersi alla Segreteria dell’ODAF PG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Email</a:t>
            </a:r>
            <a:r>
              <a:rPr lang="it-IT" sz="2000" dirty="0"/>
              <a:t>: </a:t>
            </a:r>
            <a:r>
              <a:rPr lang="it-IT" sz="2000" dirty="0" smtClean="0">
                <a:hlinkClick r:id="rId2"/>
              </a:rPr>
              <a:t>agronomi.pg@virgilio.it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r>
              <a:rPr lang="it-IT" sz="2000" dirty="0" smtClean="0"/>
              <a:t>Telefono: 075 35282</a:t>
            </a:r>
            <a:endParaRPr lang="en-GB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GRAZIE PER L’ATTENZIONE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Agr</a:t>
            </a:r>
            <a:r>
              <a:rPr lang="en-GB" dirty="0" smtClean="0"/>
              <a:t>. Stefano Ciliberti (</a:t>
            </a:r>
            <a:r>
              <a:rPr lang="en-GB" dirty="0" err="1" smtClean="0"/>
              <a:t>tesoriere</a:t>
            </a:r>
            <a:r>
              <a:rPr lang="en-GB" dirty="0" smtClean="0"/>
              <a:t> ODAF PG)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INQUADRAMENTO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ODAF PG è </a:t>
            </a:r>
            <a:r>
              <a:rPr lang="en-GB" dirty="0" err="1"/>
              <a:t>ente</a:t>
            </a:r>
            <a:r>
              <a:rPr lang="en-GB" dirty="0"/>
              <a:t> </a:t>
            </a:r>
            <a:r>
              <a:rPr lang="en-GB" dirty="0" err="1"/>
              <a:t>pubblico</a:t>
            </a:r>
            <a:r>
              <a:rPr lang="en-GB" dirty="0"/>
              <a:t> 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avvale</a:t>
            </a:r>
            <a:r>
              <a:rPr lang="en-GB" dirty="0"/>
              <a:t> di </a:t>
            </a:r>
            <a:r>
              <a:rPr lang="en-GB" dirty="0" smtClean="0">
                <a:solidFill>
                  <a:srgbClr val="FFFF00"/>
                </a:solidFill>
              </a:rPr>
              <a:t>PAGOPA</a:t>
            </a:r>
            <a:r>
              <a:rPr lang="en-GB" dirty="0" smtClean="0"/>
              <a:t> come </a:t>
            </a:r>
            <a:r>
              <a:rPr lang="en-GB" dirty="0" err="1" smtClean="0"/>
              <a:t>canale</a:t>
            </a:r>
            <a:r>
              <a:rPr lang="en-GB" dirty="0" smtClean="0"/>
              <a:t> di </a:t>
            </a:r>
            <a:r>
              <a:rPr lang="en-GB" dirty="0" err="1" smtClean="0"/>
              <a:t>pagamento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quote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iscritti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Scadenza</a:t>
            </a:r>
            <a:r>
              <a:rPr lang="en-GB" dirty="0" smtClean="0"/>
              <a:t> </a:t>
            </a:r>
            <a:r>
              <a:rPr lang="en-GB" dirty="0" err="1" smtClean="0"/>
              <a:t>pagamento</a:t>
            </a:r>
            <a:r>
              <a:rPr lang="en-GB" dirty="0" smtClean="0"/>
              <a:t> e cod. IUV (</a:t>
            </a:r>
            <a:r>
              <a:rPr lang="en-GB" dirty="0" err="1" smtClean="0"/>
              <a:t>identificativo</a:t>
            </a:r>
            <a:r>
              <a:rPr lang="en-GB" dirty="0" smtClean="0"/>
              <a:t> </a:t>
            </a:r>
            <a:r>
              <a:rPr lang="en-GB" dirty="0" err="1" smtClean="0"/>
              <a:t>unico</a:t>
            </a:r>
            <a:r>
              <a:rPr lang="en-GB" dirty="0" smtClean="0"/>
              <a:t> </a:t>
            </a:r>
            <a:r>
              <a:rPr lang="en-GB" dirty="0" err="1" smtClean="0"/>
              <a:t>versamento</a:t>
            </a:r>
            <a:r>
              <a:rPr lang="en-GB" dirty="0" smtClean="0"/>
              <a:t>):  </a:t>
            </a:r>
          </a:p>
          <a:p>
            <a:pPr marL="0" indent="0" algn="ctr">
              <a:buNone/>
            </a:pPr>
            <a:r>
              <a:rPr lang="en-GB" sz="2000" u="sng" dirty="0" err="1" smtClean="0">
                <a:solidFill>
                  <a:srgbClr val="FFFF00"/>
                </a:solidFill>
              </a:rPr>
              <a:t>Martedì</a:t>
            </a:r>
            <a:r>
              <a:rPr lang="en-GB" sz="2000" u="sng" dirty="0" smtClean="0">
                <a:solidFill>
                  <a:srgbClr val="FFFF00"/>
                </a:solidFill>
              </a:rPr>
              <a:t> 31/05/2022</a:t>
            </a:r>
            <a:endParaRPr lang="en-GB" sz="2000" u="sng" dirty="0" smtClean="0">
              <a:solidFill>
                <a:srgbClr val="FFFF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L’avViso</a:t>
            </a:r>
            <a:r>
              <a:rPr lang="en-GB" dirty="0" smtClean="0"/>
              <a:t> di </a:t>
            </a:r>
            <a:r>
              <a:rPr lang="en-GB" dirty="0" err="1" smtClean="0"/>
              <a:t>pagamento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4" y="2302765"/>
            <a:ext cx="3901545" cy="45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la quota ? (1)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it-IT" dirty="0" smtClean="0"/>
              <a:t>utilizzando </a:t>
            </a:r>
            <a:r>
              <a:rPr lang="it-IT" dirty="0">
                <a:solidFill>
                  <a:srgbClr val="FFFF00"/>
                </a:solidFill>
              </a:rPr>
              <a:t>l’</a:t>
            </a:r>
            <a:r>
              <a:rPr lang="it-IT" b="1" dirty="0" err="1">
                <a:solidFill>
                  <a:srgbClr val="FFFF00"/>
                </a:solidFill>
              </a:rPr>
              <a:t>App</a:t>
            </a:r>
            <a:r>
              <a:rPr lang="it-IT" b="1" dirty="0">
                <a:solidFill>
                  <a:srgbClr val="FFFF00"/>
                </a:solidFill>
              </a:rPr>
              <a:t> dei servizi pubblici IO</a:t>
            </a:r>
            <a:r>
              <a:rPr lang="it-IT" dirty="0"/>
              <a:t>, disponibile su </a:t>
            </a:r>
            <a:r>
              <a:rPr lang="it-IT" dirty="0" err="1"/>
              <a:t>App</a:t>
            </a:r>
            <a:r>
              <a:rPr lang="it-IT" dirty="0"/>
              <a:t> </a:t>
            </a:r>
            <a:r>
              <a:rPr lang="it-IT" dirty="0" err="1"/>
              <a:t>store</a:t>
            </a:r>
            <a:r>
              <a:rPr lang="it-IT" dirty="0"/>
              <a:t> e Play </a:t>
            </a:r>
            <a:r>
              <a:rPr lang="it-IT" dirty="0" err="1"/>
              <a:t>store</a:t>
            </a:r>
            <a:r>
              <a:rPr lang="it-IT" dirty="0"/>
              <a:t>; </a:t>
            </a:r>
            <a:endParaRPr lang="it-IT" dirty="0" smtClean="0"/>
          </a:p>
          <a:p>
            <a:pPr marL="342900" indent="-342900">
              <a:buAutoNum type="arabicParenR"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Prerequisiti:</a:t>
            </a:r>
          </a:p>
          <a:p>
            <a:r>
              <a:rPr lang="it-IT" dirty="0"/>
              <a:t>Scaricare </a:t>
            </a:r>
            <a:r>
              <a:rPr lang="it-IT" dirty="0" err="1"/>
              <a:t>app</a:t>
            </a:r>
            <a:r>
              <a:rPr lang="it-IT" dirty="0"/>
              <a:t> IO su </a:t>
            </a:r>
            <a:r>
              <a:rPr lang="it-IT" dirty="0" err="1"/>
              <a:t>smartphone</a:t>
            </a:r>
            <a:endParaRPr lang="it-IT" dirty="0"/>
          </a:p>
          <a:p>
            <a:r>
              <a:rPr lang="it-IT" dirty="0"/>
              <a:t>Attivare account tramite SPID o CIE</a:t>
            </a:r>
          </a:p>
          <a:p>
            <a:r>
              <a:rPr lang="it-IT" dirty="0"/>
              <a:t>Collegare una carta di credito o bancomat al proprio account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buAutoNum type="arabicParenR"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con “IO”?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Immagine 3" descr="Ritaglio schermata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65" y="2483223"/>
            <a:ext cx="7289703" cy="4100457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con “IO”?</a:t>
            </a:r>
            <a:endParaRPr lang="en-GB" dirty="0"/>
          </a:p>
        </p:txBody>
      </p:sp>
      <p:pic>
        <p:nvPicPr>
          <p:cNvPr id="9" name="Segnaposto contenuto 8" descr="Ritaglio scherm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2" y="2638425"/>
            <a:ext cx="7657401" cy="4007802"/>
          </a:xfr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con “IO”?</a:t>
            </a:r>
            <a:endParaRPr lang="en-GB" dirty="0"/>
          </a:p>
        </p:txBody>
      </p:sp>
      <p:pic>
        <p:nvPicPr>
          <p:cNvPr id="6" name="Segnaposto contenuto 5" descr="Ritaglio scherm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390597"/>
            <a:ext cx="7729728" cy="4065063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con “IO”?</a:t>
            </a:r>
            <a:endParaRPr lang="en-GB" dirty="0"/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2330777"/>
            <a:ext cx="7747185" cy="4044386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pagare</a:t>
            </a:r>
            <a:r>
              <a:rPr lang="en-GB" dirty="0" smtClean="0"/>
              <a:t> con “IO”?</a:t>
            </a:r>
            <a:endParaRPr lang="en-GB" dirty="0"/>
          </a:p>
        </p:txBody>
      </p:sp>
      <p:pic>
        <p:nvPicPr>
          <p:cNvPr id="5" name="Segnaposto contenuto 4" descr="Ritaglio scherm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2493147"/>
            <a:ext cx="7793081" cy="4087280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250</TotalTime>
  <Words>458</Words>
  <Application>Microsoft Office PowerPoint</Application>
  <PresentationFormat>Personalizzato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Parcel</vt:lpstr>
      <vt:lpstr>Modalita’ di pagamento quote iscritti</vt:lpstr>
      <vt:lpstr>INQUADRAMENTO</vt:lpstr>
      <vt:lpstr>L’avViso di pagamento</vt:lpstr>
      <vt:lpstr>Come pagare la quota ? (1)</vt:lpstr>
      <vt:lpstr>Come pagare con “IO”?</vt:lpstr>
      <vt:lpstr>Come pagare con “IO”?</vt:lpstr>
      <vt:lpstr>Come pagare con “IO”?</vt:lpstr>
      <vt:lpstr>Come pagare con “IO”?</vt:lpstr>
      <vt:lpstr>Come pagare con “IO”?</vt:lpstr>
      <vt:lpstr>Come pagare la quota? (2)</vt:lpstr>
      <vt:lpstr>Come pagare la quota tramite qr? </vt:lpstr>
      <vt:lpstr>Come pagare la quota? (3)</vt:lpstr>
      <vt:lpstr>Come pagare la quota? (4)</vt:lpstr>
      <vt:lpstr>Come pagare la quota tramite sito italriscossioni?</vt:lpstr>
      <vt:lpstr>PER INFO/CHIARIMENTI/SUPPORTO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ciliberti</dc:creator>
  <cp:lastModifiedBy>DSA3 Ciliberti</cp:lastModifiedBy>
  <cp:revision>14</cp:revision>
  <dcterms:created xsi:type="dcterms:W3CDTF">2021-12-09T20:06:35Z</dcterms:created>
  <dcterms:modified xsi:type="dcterms:W3CDTF">2022-05-27T08:27:57Z</dcterms:modified>
</cp:coreProperties>
</file>